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embeddedFontLst>
    <p:embeddedFont>
      <p:font typeface="Garamond"/>
      <p:regular r:id="rId12"/>
      <p:bold r:id="rId13"/>
      <p:italic r:id="rId14"/>
      <p:boldItalic r:id="rId15"/>
    </p:embeddedFont>
    <p:embeddedFont>
      <p:font typeface="Roboto Condensed"/>
      <p:regular r:id="rId16"/>
      <p:bold r:id="rId17"/>
      <p:italic r:id="rId18"/>
      <p:boldItalic r:id="rId19"/>
    </p:embeddedFont>
    <p:embeddedFont>
      <p:font typeface="Squada On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h+30Frp7jI0ZRfMRyY6OWmd85f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quadaOn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font" Target="fonts/Garamond-bold.fntdata"/><Relationship Id="rId12" Type="http://schemas.openxmlformats.org/officeDocument/2006/relationships/font" Target="fonts/Garamond-regular.fntdata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aramond-boldItalic.fntdata"/><Relationship Id="rId14" Type="http://schemas.openxmlformats.org/officeDocument/2006/relationships/font" Target="fonts/Garamond-italic.fntdata"/><Relationship Id="rId17" Type="http://schemas.openxmlformats.org/officeDocument/2006/relationships/font" Target="fonts/RobotoCondensed-bold.fntdata"/><Relationship Id="rId16" Type="http://schemas.openxmlformats.org/officeDocument/2006/relationships/font" Target="fonts/RobotoCondense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Condensed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Condense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37674e9aa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0" name="Google Shape;110;g2837674e9a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2837674e9aa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6fbc4bf76_3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" name="Google Shape;142;g2f6fbc4bf7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f6fbc4bf76_3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jp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5656780" y="851521"/>
            <a:ext cx="4638605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59916" t="0"/>
          <a:stretch/>
        </p:blipFill>
        <p:spPr>
          <a:xfrm>
            <a:off x="8456816" y="1663531"/>
            <a:ext cx="3203507" cy="342623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>
            <p:ph type="ctrTitle"/>
          </p:nvPr>
        </p:nvSpPr>
        <p:spPr>
          <a:xfrm>
            <a:off x="94250" y="-253650"/>
            <a:ext cx="103632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SMART INDIA HACKATHON 2024</a:t>
            </a:r>
            <a:endParaRPr b="1" sz="40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88325" y="936000"/>
            <a:ext cx="7500600" cy="46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 Statement ID – 1571</a:t>
            </a:r>
            <a:endParaRPr b="0"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 Statement Title- 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Drone-based Intelligent ET sensing system and irrigation water use accounting system for irrigation commands</a:t>
            </a:r>
            <a:endParaRPr b="0" i="0" sz="24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Theme-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Robotics and Drones</a:t>
            </a:r>
            <a:endParaRPr b="0" i="0" sz="24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PS Category- 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</a:t>
            </a:r>
            <a:endParaRPr b="0"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Team Name - Agro-Aero</a:t>
            </a:r>
            <a:endParaRPr b="1" i="0" sz="24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>
            <p:ph type="title"/>
          </p:nvPr>
        </p:nvSpPr>
        <p:spPr>
          <a:xfrm>
            <a:off x="182998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DRONE IRRIGATION SYSTEM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264625" y="1765575"/>
            <a:ext cx="67923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swald"/>
              <a:buChar char="❖"/>
            </a:pPr>
            <a:r>
              <a:rPr b="1" i="0" lang="en-US" sz="3200" u="sng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b="1" lang="en-US" sz="3200" u="sng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rospectives</a:t>
            </a:r>
            <a:r>
              <a:rPr b="1" i="0" lang="en-US" sz="3200" u="sng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:</a:t>
            </a:r>
            <a:endParaRPr b="1" i="0" sz="3200" u="sng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rPr>
              <a:t>(DRONE  BA</a:t>
            </a:r>
            <a:r>
              <a:rPr b="0" i="0" lang="en-US" sz="29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rPr>
              <a:t>SED SPRINKLER IRRIGATION)</a:t>
            </a:r>
            <a:endParaRPr b="0" i="0" sz="2000" u="none" cap="none" strike="noStrike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drone-based water sprinkler</a:t>
            </a:r>
            <a:r>
              <a:rPr b="1" lang="en-US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b="1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1" lang="en-US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drone based sprinkler for spraying pesticides, insecticides and herbicides.</a:t>
            </a:r>
            <a:endParaRPr b="1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1" lang="en-US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drone based water sprinkler for sports ground irrigation.</a:t>
            </a:r>
            <a:endParaRPr b="1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1" lang="en-US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drone based sprinkler for irrigation in Plant nurseries and difficult terrains.</a:t>
            </a:r>
            <a:endParaRPr b="1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" name="Google Shape;102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2900" y="2197825"/>
            <a:ext cx="5009101" cy="24962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5" name="Google Shape;105;p2"/>
          <p:cNvSpPr txBox="1"/>
          <p:nvPr>
            <p:ph idx="11" type="ftr"/>
          </p:nvPr>
        </p:nvSpPr>
        <p:spPr>
          <a:xfrm>
            <a:off x="3290375" y="6356350"/>
            <a:ext cx="651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@Vaibhav Bagrodia @Om Tripathi @Sakshi Verma @Mayank Shukla @Swastik Chakraborty @Ujwal </a:t>
            </a:r>
            <a:r>
              <a:rPr lang="en-US">
                <a:solidFill>
                  <a:schemeClr val="lt1"/>
                </a:solidFill>
              </a:rPr>
              <a:t>Prasad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7957150" y="4922725"/>
            <a:ext cx="3851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Fig 1:  Drone based water Irrigation   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     system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000" y="81375"/>
            <a:ext cx="892350" cy="8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37674e9aa_3_0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837674e9aa_3_0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/>
          </a:p>
        </p:txBody>
      </p:sp>
      <p:sp>
        <p:nvSpPr>
          <p:cNvPr id="115" name="Google Shape;115;g2837674e9aa_3_0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16" name="Google Shape;116;g2837674e9a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837674e9aa_3_0"/>
          <p:cNvSpPr txBox="1"/>
          <p:nvPr/>
        </p:nvSpPr>
        <p:spPr>
          <a:xfrm>
            <a:off x="896700" y="1520400"/>
            <a:ext cx="6872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Designing the following components using 3D printing:-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Drone equipped with Water Transpiration system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Tank designing for water storage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Nozzle Designing for spraying water and pesticides.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8" name="Google Shape;118;g2837674e9a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8175" y="3151200"/>
            <a:ext cx="4543731" cy="2635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9" name="Google Shape;119;g2837674e9aa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3624" y="1234100"/>
            <a:ext cx="2488965" cy="2306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20" name="Google Shape;120;g2837674e9aa_3_0"/>
          <p:cNvSpPr txBox="1"/>
          <p:nvPr>
            <p:ph idx="11" type="ftr"/>
          </p:nvPr>
        </p:nvSpPr>
        <p:spPr>
          <a:xfrm>
            <a:off x="3290375" y="6356350"/>
            <a:ext cx="651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@Vaibhav Bagrodia @Om Tripathi @Sakshi Verma @Mayank Shukla @Swastik Chakraborty @</a:t>
            </a:r>
            <a:r>
              <a:rPr lang="en-US">
                <a:solidFill>
                  <a:schemeClr val="lt1"/>
                </a:solidFill>
              </a:rPr>
              <a:t>Ujwal Prasad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" name="Google Shape;121;g2837674e9aa_3_0"/>
          <p:cNvPicPr preferRelativeResize="0"/>
          <p:nvPr/>
        </p:nvPicPr>
        <p:blipFill rotWithShape="1">
          <a:blip r:embed="rId6">
            <a:alphaModFix/>
          </a:blip>
          <a:srcRect b="7448" l="2540" r="1212" t="6934"/>
          <a:stretch/>
        </p:blipFill>
        <p:spPr>
          <a:xfrm>
            <a:off x="183000" y="3151209"/>
            <a:ext cx="3935099" cy="263551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837674e9aa_3_0"/>
          <p:cNvSpPr txBox="1"/>
          <p:nvPr/>
        </p:nvSpPr>
        <p:spPr>
          <a:xfrm>
            <a:off x="9789100" y="3638800"/>
            <a:ext cx="243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Fig 4: Isometric </a:t>
            </a: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view</a:t>
            </a: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of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    SolidWorks model 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Google Shape;123;g2837674e9aa_3_0"/>
          <p:cNvSpPr txBox="1"/>
          <p:nvPr/>
        </p:nvSpPr>
        <p:spPr>
          <a:xfrm>
            <a:off x="502000" y="58406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Fig 2 : </a:t>
            </a: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Working</a:t>
            </a: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Model of Design 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g2837674e9aa_3_0"/>
          <p:cNvSpPr txBox="1"/>
          <p:nvPr/>
        </p:nvSpPr>
        <p:spPr>
          <a:xfrm>
            <a:off x="4928925" y="5818450"/>
            <a:ext cx="36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Fig 3 : Side View of SolidWorks Model  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5" name="Google Shape;125;g2837674e9aa_3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000" y="81375"/>
            <a:ext cx="892350" cy="8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>
            <p:ph type="title"/>
          </p:nvPr>
        </p:nvSpPr>
        <p:spPr>
          <a:xfrm>
            <a:off x="609600" y="-834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/>
          </a:p>
        </p:txBody>
      </p:sp>
      <p:sp>
        <p:nvSpPr>
          <p:cNvPr id="133" name="Google Shape;133;p3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650" y="1756575"/>
            <a:ext cx="6018218" cy="3901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6" name="Google Shape;136;p3"/>
          <p:cNvSpPr txBox="1"/>
          <p:nvPr/>
        </p:nvSpPr>
        <p:spPr>
          <a:xfrm>
            <a:off x="6933225" y="1287188"/>
            <a:ext cx="50403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 DESIGN</a:t>
            </a:r>
            <a:endParaRPr b="1" i="0" sz="22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features a GPS-based positioning system, meticulously designed and integrated with an Arduino UNO R3 board.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Arduino board sends signals to the Electronic Speed Controller (ESC), enabling the drone to: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Pinpoint its location with precision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accurate positioning facilitates: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Targets mapping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Spraying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Ensuring efficient and effective aerial operations.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7" name="Google Shape;137;p3"/>
          <p:cNvSpPr txBox="1"/>
          <p:nvPr>
            <p:ph idx="11" type="ftr"/>
          </p:nvPr>
        </p:nvSpPr>
        <p:spPr>
          <a:xfrm>
            <a:off x="3290375" y="6356350"/>
            <a:ext cx="651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@Vaibhav Bagrodia @Om Tripathi @Sakshi Verma @Mayank Shukla @Swastik Chakraborty @</a:t>
            </a:r>
            <a:r>
              <a:rPr lang="en-US">
                <a:solidFill>
                  <a:schemeClr val="lt1"/>
                </a:solidFill>
              </a:rPr>
              <a:t>Ujwal Prasad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1773850" y="5776200"/>
            <a:ext cx="39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Fig 5 : Circuit Diagram for </a:t>
            </a: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Quadcopter</a:t>
            </a:r>
            <a:r>
              <a:rPr lang="en-U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Model  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000" y="81375"/>
            <a:ext cx="892350" cy="8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6fbc4bf76_3_9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f6fbc4bf76_3_9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/>
          </a:p>
        </p:txBody>
      </p:sp>
      <p:sp>
        <p:nvSpPr>
          <p:cNvPr id="147" name="Google Shape;147;g2f6fbc4bf76_3_9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48" name="Google Shape;148;g2f6fbc4bf76_3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f6fbc4bf76_3_9"/>
          <p:cNvSpPr txBox="1"/>
          <p:nvPr/>
        </p:nvSpPr>
        <p:spPr>
          <a:xfrm>
            <a:off x="5953000" y="1230450"/>
            <a:ext cx="5934300" cy="5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 DIAGRAM</a:t>
            </a:r>
            <a:endParaRPr b="1" i="0" sz="22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utilizes a Soil Moisture Sensor to: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Accurately measure the moisture content present in the soil.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Display the reading on an LCD screen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data enables the classification of the soil as either: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Dry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Humid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Based on this information, 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lang="en-US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pump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triggered </a:t>
            </a:r>
            <a:r>
              <a:rPr lang="en-US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optimized speed according to moisture data already feed in system 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Pump water through the water delivery system attached to the drone.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Ensure optimal irrigation via the sprinkler system.</a:t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0" name="Google Shape;150;g2f6fbc4bf76_3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0700" y="973725"/>
            <a:ext cx="3883901" cy="2653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51" name="Google Shape;151;g2f6fbc4bf76_3_9"/>
          <p:cNvSpPr txBox="1"/>
          <p:nvPr>
            <p:ph idx="11" type="ftr"/>
          </p:nvPr>
        </p:nvSpPr>
        <p:spPr>
          <a:xfrm>
            <a:off x="3290375" y="6356350"/>
            <a:ext cx="651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@Vaibhav Bagrodia @Om Tripathi @Sakshi Verma @Mayank Shukla @Swastik Chakraborty @</a:t>
            </a:r>
            <a:r>
              <a:rPr lang="en-US">
                <a:solidFill>
                  <a:schemeClr val="lt1"/>
                </a:solidFill>
              </a:rPr>
              <a:t>Ujwal Prasad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2" name="Google Shape;152;g2f6fbc4bf76_3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66063" y="3328013"/>
            <a:ext cx="2389225" cy="3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f6fbc4bf76_3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000" y="81375"/>
            <a:ext cx="892350" cy="8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f6fbc4bf76_3_9"/>
          <p:cNvSpPr txBox="1"/>
          <p:nvPr/>
        </p:nvSpPr>
        <p:spPr>
          <a:xfrm>
            <a:off x="404750" y="1431100"/>
            <a:ext cx="12525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Fig 6 : Circuit Model of Soil Moisture Sensor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g2f6fbc4bf76_3_9"/>
          <p:cNvSpPr txBox="1"/>
          <p:nvPr/>
        </p:nvSpPr>
        <p:spPr>
          <a:xfrm>
            <a:off x="4163875" y="4073050"/>
            <a:ext cx="12525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Fig 7 : Real Circuit Model of Soil Moisture Sensor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/>
          <p:nvPr>
            <p:ph type="title"/>
          </p:nvPr>
        </p:nvSpPr>
        <p:spPr>
          <a:xfrm>
            <a:off x="609600" y="-47625"/>
            <a:ext cx="10972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FEASIBILITY AND VIABILITY</a:t>
            </a:r>
            <a:endParaRPr sz="3500"/>
          </a:p>
        </p:txBody>
      </p:sp>
      <p:sp>
        <p:nvSpPr>
          <p:cNvPr id="163" name="Google Shape;163;p4"/>
          <p:cNvSpPr txBox="1"/>
          <p:nvPr/>
        </p:nvSpPr>
        <p:spPr>
          <a:xfrm>
            <a:off x="444450" y="973725"/>
            <a:ext cx="11407800" cy="6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Technical Feasibility:</a:t>
            </a:r>
            <a:r>
              <a:rPr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use of drones for sprinkling pesticides and irrigation is technically feasible. Drones equipped with GPS, sensors, and spraying systems can navigate and target specific areas with high accuracy.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Social Viability:</a:t>
            </a:r>
            <a:r>
              <a:rPr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use of drones for sprinkling pesticides and irrigation can improve crop yields, reduce the risk of chemical exposure for farmers, and promote sustainable agriculture, making it a socially viable option.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Market Viability:</a:t>
            </a:r>
            <a:r>
              <a:rPr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demand for precision agriculture and sustainable farming practices is increasing, creating a growing market for drone-based sprinkler systems.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                                 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Reduced Operational Expenses:</a:t>
            </a:r>
            <a:r>
              <a:rPr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Drones equipped with thermal or multispectral cameras can detect areas of the field that require more water, allowing farmers to optimize irrigation and reduce water waste.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Data-Driven Decision Making</a:t>
            </a:r>
            <a:r>
              <a:rPr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:Drones can provide valuable insights into crop health, soil moisture, and weather patterns, enabling farmers to make data-driven decisions about irrigation and other farm operations.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Targeted Crop Care: </a:t>
            </a:r>
            <a:r>
              <a:rPr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Targeted crop care through drone irrigation can also lead to reduced chemical usage, as farmers can apply treatments only where they are needed, rather than blanket-applying them across the entire field.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Enhanced Accessibility: </a:t>
            </a:r>
            <a:r>
              <a:rPr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Drone irrigation can enhance accessibility in difficult </a:t>
            </a:r>
            <a:r>
              <a:rPr lang="en-US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terrain.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4843" y="81375"/>
            <a:ext cx="1505636" cy="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000" y="81375"/>
            <a:ext cx="892350" cy="8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 txBox="1"/>
          <p:nvPr>
            <p:ph idx="11" type="ftr"/>
          </p:nvPr>
        </p:nvSpPr>
        <p:spPr>
          <a:xfrm>
            <a:off x="3290375" y="6356350"/>
            <a:ext cx="651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@Vaibhav Bagrodia @Om Tripathi @Sakshi Verma @Mayank Shukla @Swastik Chakraborty @</a:t>
            </a:r>
            <a:r>
              <a:rPr lang="en-US">
                <a:solidFill>
                  <a:schemeClr val="lt1"/>
                </a:solidFill>
              </a:rPr>
              <a:t>Ujwal Prasad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2013-12-12T18:46:50Z</dcterms:created>
  <dc:creator>Crowdfunder</dc:creator>
</cp:coreProperties>
</file>